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1"/>
  </p:notesMasterIdLst>
  <p:handoutMasterIdLst>
    <p:handoutMasterId r:id="rId52"/>
  </p:handoutMasterIdLst>
  <p:sldIdLst>
    <p:sldId id="366" r:id="rId2"/>
    <p:sldId id="321" r:id="rId3"/>
    <p:sldId id="257" r:id="rId4"/>
    <p:sldId id="307" r:id="rId5"/>
    <p:sldId id="344" r:id="rId6"/>
    <p:sldId id="298" r:id="rId7"/>
    <p:sldId id="299" r:id="rId8"/>
    <p:sldId id="309" r:id="rId9"/>
    <p:sldId id="329" r:id="rId10"/>
    <p:sldId id="262" r:id="rId11"/>
    <p:sldId id="261" r:id="rId12"/>
    <p:sldId id="285" r:id="rId13"/>
    <p:sldId id="336" r:id="rId14"/>
    <p:sldId id="264" r:id="rId15"/>
    <p:sldId id="337" r:id="rId16"/>
    <p:sldId id="347" r:id="rId17"/>
    <p:sldId id="304" r:id="rId18"/>
    <p:sldId id="339" r:id="rId19"/>
    <p:sldId id="330" r:id="rId20"/>
    <p:sldId id="328" r:id="rId21"/>
    <p:sldId id="325" r:id="rId22"/>
    <p:sldId id="326" r:id="rId23"/>
    <p:sldId id="340" r:id="rId24"/>
    <p:sldId id="324" r:id="rId25"/>
    <p:sldId id="259" r:id="rId26"/>
    <p:sldId id="357" r:id="rId27"/>
    <p:sldId id="355" r:id="rId28"/>
    <p:sldId id="350" r:id="rId29"/>
    <p:sldId id="354" r:id="rId30"/>
    <p:sldId id="353" r:id="rId31"/>
    <p:sldId id="360" r:id="rId32"/>
    <p:sldId id="362" r:id="rId33"/>
    <p:sldId id="363" r:id="rId34"/>
    <p:sldId id="352" r:id="rId35"/>
    <p:sldId id="356" r:id="rId36"/>
    <p:sldId id="358" r:id="rId37"/>
    <p:sldId id="359" r:id="rId38"/>
    <p:sldId id="293" r:id="rId39"/>
    <p:sldId id="332" r:id="rId40"/>
    <p:sldId id="333" r:id="rId41"/>
    <p:sldId id="277" r:id="rId42"/>
    <p:sldId id="317" r:id="rId43"/>
    <p:sldId id="334" r:id="rId44"/>
    <p:sldId id="269" r:id="rId45"/>
    <p:sldId id="272" r:id="rId46"/>
    <p:sldId id="341" r:id="rId47"/>
    <p:sldId id="301" r:id="rId48"/>
    <p:sldId id="345" r:id="rId49"/>
    <p:sldId id="343" r:id="rId50"/>
  </p:sldIdLst>
  <p:sldSz cx="12192000" cy="6858000"/>
  <p:notesSz cx="7099300" cy="10234613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0F"/>
    <a:srgbClr val="E57071"/>
    <a:srgbClr val="DE68FF"/>
    <a:srgbClr val="FF9786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04" autoAdjust="0"/>
    <p:restoredTop sz="89256" autoAdjust="0"/>
  </p:normalViewPr>
  <p:slideViewPr>
    <p:cSldViewPr snapToGrid="0">
      <p:cViewPr varScale="1">
        <p:scale>
          <a:sx n="109" d="100"/>
          <a:sy n="109" d="100"/>
        </p:scale>
        <p:origin x="192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AI winter --- logic (exceptions,</a:t>
            </a:r>
            <a:r>
              <a:rPr lang="en-US" baseline="0" dirty="0"/>
              <a:t> etc.  +  so much knowledge --- can learn)</a:t>
            </a:r>
          </a:p>
          <a:p>
            <a:endParaRPr lang="en-US" baseline="0" dirty="0"/>
          </a:p>
          <a:p>
            <a:r>
              <a:rPr lang="en-US" dirty="0"/>
              <a:t>Diagnosis: temperature, blood</a:t>
            </a:r>
            <a:r>
              <a:rPr lang="en-US" baseline="0" dirty="0"/>
              <a:t> pressure, types of pain </a:t>
            </a:r>
            <a:r>
              <a:rPr lang="en-US" baseline="0" dirty="0">
                <a:sym typeface="Wingdings"/>
              </a:rPr>
              <a:t> disease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Tracking objects: e.g. helicopter you saw in last lecture, combines </a:t>
            </a:r>
            <a:r>
              <a:rPr lang="en-US" baseline="0" dirty="0" err="1">
                <a:sym typeface="Wingdings"/>
              </a:rPr>
              <a:t>gps</a:t>
            </a:r>
            <a:r>
              <a:rPr lang="en-US" baseline="0" dirty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Robot mapping: turns out if you put a camera on the helicopter, it would not only be able to fly upside down, but also build</a:t>
            </a:r>
            <a:r>
              <a:rPr lang="en-US" baseline="0" dirty="0"/>
              <a:t> a map of the environment!</a:t>
            </a:r>
          </a:p>
          <a:p>
            <a:endParaRPr lang="en-US" baseline="0" dirty="0"/>
          </a:p>
          <a:p>
            <a:r>
              <a:rPr lang="en-US" baseline="0" dirty="0"/>
              <a:t>Genetics: discovery of gene interactions from gene expression data</a:t>
            </a:r>
          </a:p>
          <a:p>
            <a:endParaRPr lang="en-US" baseline="0" dirty="0"/>
          </a:p>
          <a:p>
            <a:r>
              <a:rPr lang="en-US" baseline="0" dirty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OK: how do we collect all that knowledge in general?  --- Part III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Good news: We are going to learn about the tools that got us out of AI winter</a:t>
            </a:r>
          </a:p>
          <a:p>
            <a:r>
              <a:rPr lang="en-US" baseline="0" dirty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/>
              <a:t>And yet other news: Time for a fresh start --- which might help if you fell behind in the past weeks.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0" Type="http://schemas.openxmlformats.org/officeDocument/2006/relationships/image" Target="../media/image9.png"/><Relationship Id="rId4" Type="http://schemas.openxmlformats.org/officeDocument/2006/relationships/tags" Target="../tags/tag25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0.xm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2.xml"/><Relationship Id="rId10" Type="http://schemas.openxmlformats.org/officeDocument/2006/relationships/image" Target="../media/image36.png"/><Relationship Id="rId4" Type="http://schemas.openxmlformats.org/officeDocument/2006/relationships/tags" Target="../tags/tag31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5.xm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7.xml"/><Relationship Id="rId10" Type="http://schemas.openxmlformats.org/officeDocument/2006/relationships/image" Target="../media/image36.png"/><Relationship Id="rId4" Type="http://schemas.openxmlformats.org/officeDocument/2006/relationships/tags" Target="../tags/tag36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25.png"/><Relationship Id="rId17" Type="http://schemas.openxmlformats.org/officeDocument/2006/relationships/image" Target="../media/image43.png"/><Relationship Id="rId2" Type="http://schemas.openxmlformats.org/officeDocument/2006/relationships/tags" Target="../tags/tag39.xml"/><Relationship Id="rId16" Type="http://schemas.openxmlformats.org/officeDocument/2006/relationships/image" Target="../media/image42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8.png"/><Relationship Id="rId5" Type="http://schemas.openxmlformats.org/officeDocument/2006/relationships/tags" Target="../tags/tag42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50.xml"/><Relationship Id="rId7" Type="http://schemas.openxmlformats.org/officeDocument/2006/relationships/image" Target="../media/image47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tags" Target="../tags/tag54.xml"/><Relationship Id="rId21" Type="http://schemas.openxmlformats.org/officeDocument/2006/relationships/image" Target="../media/image56.png"/><Relationship Id="rId7" Type="http://schemas.openxmlformats.org/officeDocument/2006/relationships/tags" Target="../tags/tag58.xml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tags" Target="../tags/tag53.xml"/><Relationship Id="rId16" Type="http://schemas.openxmlformats.org/officeDocument/2006/relationships/image" Target="../media/image25.png"/><Relationship Id="rId20" Type="http://schemas.openxmlformats.org/officeDocument/2006/relationships/image" Target="../media/image55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15" Type="http://schemas.openxmlformats.org/officeDocument/2006/relationships/image" Target="../media/image52.png"/><Relationship Id="rId10" Type="http://schemas.openxmlformats.org/officeDocument/2006/relationships/tags" Target="../tags/tag61.xml"/><Relationship Id="rId19" Type="http://schemas.openxmlformats.org/officeDocument/2006/relationships/image" Target="../media/image40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57.png"/><Relationship Id="rId18" Type="http://schemas.openxmlformats.org/officeDocument/2006/relationships/image" Target="../media/image53.png"/><Relationship Id="rId3" Type="http://schemas.openxmlformats.org/officeDocument/2006/relationships/tags" Target="../tags/tag64.xml"/><Relationship Id="rId21" Type="http://schemas.openxmlformats.org/officeDocument/2006/relationships/image" Target="../media/image55.png"/><Relationship Id="rId7" Type="http://schemas.openxmlformats.org/officeDocument/2006/relationships/tags" Target="../tags/tag6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63.xml"/><Relationship Id="rId16" Type="http://schemas.openxmlformats.org/officeDocument/2006/relationships/image" Target="../media/image52.png"/><Relationship Id="rId20" Type="http://schemas.openxmlformats.org/officeDocument/2006/relationships/image" Target="../media/image40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10" Type="http://schemas.openxmlformats.org/officeDocument/2006/relationships/tags" Target="../tags/tag71.xml"/><Relationship Id="rId19" Type="http://schemas.openxmlformats.org/officeDocument/2006/relationships/image" Target="../media/image54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50.png"/><Relationship Id="rId22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75.xml"/><Relationship Id="rId7" Type="http://schemas.openxmlformats.org/officeDocument/2006/relationships/image" Target="../media/image56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80.xml"/><Relationship Id="rId21" Type="http://schemas.openxmlformats.org/officeDocument/2006/relationships/image" Target="../media/image70.png"/><Relationship Id="rId7" Type="http://schemas.openxmlformats.org/officeDocument/2006/relationships/tags" Target="../tags/tag84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79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15" Type="http://schemas.openxmlformats.org/officeDocument/2006/relationships/image" Target="../media/image64.png"/><Relationship Id="rId23" Type="http://schemas.openxmlformats.org/officeDocument/2006/relationships/image" Target="../media/image72.emf"/><Relationship Id="rId10" Type="http://schemas.openxmlformats.org/officeDocument/2006/relationships/tags" Target="../tags/tag87.xml"/><Relationship Id="rId19" Type="http://schemas.openxmlformats.org/officeDocument/2006/relationships/image" Target="../media/image68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2.xml"/><Relationship Id="rId7" Type="http://schemas.openxmlformats.org/officeDocument/2006/relationships/image" Target="../media/image7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8.xml"/><Relationship Id="rId7" Type="http://schemas.openxmlformats.org/officeDocument/2006/relationships/image" Target="../media/image83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B5D81-B8A3-384D-989F-14D2BC376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вероятностного вывода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38ED28-3D6D-2447-9AFB-F11D2636C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Владимир Анатольевич Судаков</a:t>
            </a:r>
          </a:p>
          <a:p>
            <a:r>
              <a:rPr lang="ru-RU" dirty="0"/>
              <a:t>2023</a:t>
            </a:r>
          </a:p>
          <a:p>
            <a:r>
              <a:rPr lang="ru-RU" sz="2400" dirty="0"/>
              <a:t>на основе </a:t>
            </a:r>
            <a:r>
              <a:rPr lang="en-US" sz="2400" dirty="0"/>
              <a:t>[Dan Klein and Pieter </a:t>
            </a:r>
            <a:r>
              <a:rPr lang="en-US" sz="2400" dirty="0" err="1"/>
              <a:t>Abbeel</a:t>
            </a:r>
            <a:r>
              <a:rPr lang="en-US" sz="2400" dirty="0"/>
              <a:t> for CS188 Intro to AI at UC Berkeley]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A7835E-48EB-1F4C-866F-887A4A35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4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Совместное распределение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Совместное распределение случайных величин:</a:t>
            </a:r>
            <a:endParaRPr lang="en-US" sz="2400" dirty="0"/>
          </a:p>
          <a:p>
            <a:pPr>
              <a:lnSpc>
                <a:spcPct val="80000"/>
              </a:lnSpc>
              <a:buNone/>
            </a:pPr>
            <a:r>
              <a:rPr lang="en-US" sz="2400" dirty="0"/>
              <a:t>	</a:t>
            </a:r>
            <a:r>
              <a:rPr lang="ru-RU" sz="2400" dirty="0"/>
              <a:t>указывает действительное число для каждого присваивания переменных</a:t>
            </a:r>
            <a:r>
              <a:rPr lang="en-US" sz="2400" dirty="0"/>
              <a:t>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dirty="0"/>
              <a:t>Должно выполняться</a:t>
            </a:r>
            <a:r>
              <a:rPr lang="en-US" sz="2000" dirty="0"/>
              <a:t>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ru-RU" sz="2400" dirty="0"/>
              <a:t>Какова размерность распределения, если дано </a:t>
            </a:r>
            <a:r>
              <a:rPr lang="en-US" sz="2400" dirty="0"/>
              <a:t>n </a:t>
            </a:r>
            <a:r>
              <a:rPr lang="ru-RU" sz="2400" dirty="0"/>
              <a:t>переменных</a:t>
            </a:r>
            <a:r>
              <a:rPr lang="en-US" sz="2400" dirty="0"/>
              <a:t> </a:t>
            </a:r>
            <a:r>
              <a:rPr lang="ru-RU" sz="2400" dirty="0"/>
              <a:t>с доменами размерности </a:t>
            </a:r>
            <a:r>
              <a:rPr lang="en-US" sz="2400" dirty="0"/>
              <a:t>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Для все кроме самых маленьких распределений записывать таблицу не целесообразно!</a:t>
            </a:r>
            <a:endParaRPr lang="en-US" sz="2000" dirty="0"/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61" y="1404737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Вероятностные модели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000" dirty="0"/>
              <a:t>Вероятностная модель — это совместное распределение по набору случайных величин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ru-RU" sz="2000" dirty="0"/>
              <a:t>Вероятностные модели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(Случайные) переменные с доменами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Назначения называются результатами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Совместные распределения: скажите, вероятны ли присваивания (результаты)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Нормализовано: сумма = 1,0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В идеале: напрямую взаимодействуют только определенные переменные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000" dirty="0"/>
              <a:t>Проблемы удовлетворения ограничений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Переменные с доменами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Ограничения: укажите, возможны ли назначения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В идеале: напрямую взаимодействуют только определенные переменные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Распределение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Ограничения по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События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Событие это множество возможный исходов </a:t>
            </a:r>
            <a:r>
              <a:rPr lang="en-US" sz="2800" dirty="0"/>
              <a:t>E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ru-RU" sz="2800" dirty="0"/>
              <a:t>Из совместного распределения мы можем рассчитать вероятность любого события</a:t>
            </a: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 и солнечно?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жарко?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Вероятность того, что жарко ИЛИ солнечно?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800" dirty="0"/>
              <a:t>Как правило, интересующие нас события являются частичными присваиваниями</a:t>
            </a:r>
            <a:r>
              <a:rPr lang="en-US" sz="2800" dirty="0"/>
              <a:t>, </a:t>
            </a:r>
            <a:r>
              <a:rPr lang="ru-RU" sz="2800" dirty="0"/>
              <a:t>как</a:t>
            </a:r>
            <a:r>
              <a:rPr lang="en-US" sz="2800" dirty="0"/>
              <a:t>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0" y="2330416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Тест: События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Маргинальное(частное) распределение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ru-RU" sz="1800" dirty="0"/>
              <a:t>Маргинальные распределения — это подтаблицы, которые исключают переменные.</a:t>
            </a:r>
            <a:r>
              <a:rPr lang="en-US" sz="1800" dirty="0"/>
              <a:t> </a:t>
            </a:r>
          </a:p>
          <a:p>
            <a:pPr eaLnBrk="1" hangingPunct="1"/>
            <a:r>
              <a:rPr lang="ru-RU" sz="1800" dirty="0" err="1"/>
              <a:t>Маргинализация</a:t>
            </a:r>
            <a:r>
              <a:rPr lang="ru-RU" sz="1800" dirty="0"/>
              <a:t> (суммирование): объедините свернутые строки, путем суммирования</a:t>
            </a:r>
            <a:endParaRPr lang="en-US" sz="1800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260402"/>
              </p:ext>
            </p:extLst>
          </p:nvPr>
        </p:nvGraphicFramePr>
        <p:xfrm>
          <a:off x="7148913" y="2738447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408279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21841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Маргинальные распределения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Маргинальные распределения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27460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7292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Условные вероятности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9395615" cy="4680978"/>
          </a:xfrm>
        </p:spPr>
        <p:txBody>
          <a:bodyPr/>
          <a:lstStyle/>
          <a:p>
            <a:pPr eaLnBrk="1" hangingPunct="1"/>
            <a:r>
              <a:rPr lang="ru-RU" sz="2400" dirty="0"/>
              <a:t>Простое отношение между совместной и условной вероятностями</a:t>
            </a:r>
            <a:endParaRPr lang="en-US" sz="2400" dirty="0"/>
          </a:p>
          <a:p>
            <a:pPr lvl="1" eaLnBrk="1" hangingPunct="1"/>
            <a:r>
              <a:rPr lang="ru-RU" sz="2000" dirty="0">
                <a:solidFill>
                  <a:schemeClr val="accent2"/>
                </a:solidFill>
              </a:rPr>
              <a:t>Фактически это принимается за определение условной вероятности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Условные вероятности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>
                <a:ea typeface="ＭＳ Ｐゴシック" pitchFamily="34" charset="-128"/>
              </a:rPr>
              <a:t>Условные распределения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47800"/>
            <a:ext cx="9619861" cy="4525963"/>
          </a:xfrm>
        </p:spPr>
        <p:txBody>
          <a:bodyPr/>
          <a:lstStyle/>
          <a:p>
            <a:pPr eaLnBrk="1" hangingPunct="1"/>
            <a:r>
              <a:rPr lang="ru-RU" sz="2400" dirty="0">
                <a:solidFill>
                  <a:schemeClr val="tx1"/>
                </a:solidFill>
                <a:ea typeface="ＭＳ Ｐゴシック" pitchFamily="34" charset="-128"/>
              </a:rPr>
              <a:t>Условные распределения - это распределения вероятностей по некоторым переменным при фиксированных значениях других</a:t>
            </a:r>
            <a:endParaRPr lang="en-US" sz="24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ru-RU" sz="1800" dirty="0">
                <a:solidFill>
                  <a:schemeClr val="accent2"/>
                </a:solidFill>
                <a:latin typeface="Calibri"/>
                <a:cs typeface="Calibri"/>
              </a:rPr>
              <a:t>Условные распределения</a:t>
            </a:r>
            <a:endParaRPr lang="en-US" sz="1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397743" y="2518155"/>
            <a:ext cx="3127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ru-RU" sz="1800" dirty="0">
                <a:solidFill>
                  <a:schemeClr val="accent2"/>
                </a:solidFill>
                <a:latin typeface="Calibri"/>
                <a:cs typeface="Calibri"/>
              </a:rPr>
              <a:t>Совместное распределение</a:t>
            </a:r>
            <a:endParaRPr lang="en-US" sz="1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Применение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ru-RU" altLang="ja-JP" sz="2800" dirty="0">
                <a:ea typeface="ＭＳ Ｐゴシック" pitchFamily="34" charset="-128"/>
              </a:rPr>
              <a:t>Вероятностный вывод</a:t>
            </a:r>
            <a:endParaRPr lang="en-US" altLang="ja-JP" sz="28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Диагностика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Распознавание речи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Отслеживание объектов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Роботизированное картографирование</a:t>
            </a: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Генетика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Коды коррекции ошибок</a:t>
            </a: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… </a:t>
            </a:r>
            <a:r>
              <a:rPr lang="ru-RU" sz="2400" dirty="0">
                <a:ea typeface="ＭＳ Ｐゴシック" pitchFamily="34" charset="-128"/>
              </a:rPr>
              <a:t>и многое другое</a:t>
            </a:r>
            <a:r>
              <a:rPr lang="en-US" sz="2400" dirty="0">
                <a:ea typeface="ＭＳ Ｐゴシック" pitchFamily="34" charset="-128"/>
              </a:rPr>
              <a:t>!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39" y="2194675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179795" y="2472744"/>
            <a:ext cx="219548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05797" y="2820042"/>
            <a:ext cx="29268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198456" y="1729704"/>
            <a:ext cx="2195482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475063" cy="7830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Почему это работает? Сумма выбора равна </a:t>
            </a:r>
            <a:r>
              <a:rPr lang="en-US" sz="2400" dirty="0"/>
              <a:t>P(</a:t>
            </a:r>
            <a:r>
              <a:rPr lang="ru-RU" sz="2400" dirty="0"/>
              <a:t>доказательство)! </a:t>
            </a:r>
            <a:r>
              <a:rPr lang="en-US" sz="2400" dirty="0"/>
              <a:t>(P(T=c), </a:t>
            </a:r>
            <a:r>
              <a:rPr lang="ru-RU" sz="2400" dirty="0"/>
              <a:t>в данном случае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767605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Трюк с нормализацией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199337"/>
            <a:ext cx="2195482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ru-RU" sz="2000" b="1" dirty="0">
                <a:latin typeface="Calibri"/>
                <a:cs typeface="Calibri"/>
              </a:rPr>
              <a:t>ВЫБЕРИТЕ </a:t>
            </a:r>
            <a:r>
              <a:rPr lang="ru-RU" sz="2000" dirty="0">
                <a:latin typeface="Calibri"/>
                <a:cs typeface="Calibri"/>
              </a:rPr>
              <a:t>совместные вероятности, соответствующие доказательствам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ru-RU" sz="2000" b="1" dirty="0">
                <a:latin typeface="Calibri"/>
                <a:cs typeface="Calibri"/>
              </a:rPr>
              <a:t>НОРМАЛИЗОВАТЬ </a:t>
            </a:r>
            <a:r>
              <a:rPr lang="ru-RU" sz="2000" dirty="0">
                <a:latin typeface="Calibri"/>
                <a:cs typeface="Calibri"/>
              </a:rPr>
              <a:t>выбор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ru-RU" sz="2000" dirty="0">
                <a:latin typeface="Calibri"/>
                <a:cs typeface="Calibri"/>
              </a:rPr>
              <a:t>(сделайте сумму равной единице)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9269828" cy="4525963"/>
          </a:xfrm>
        </p:spPr>
        <p:txBody>
          <a:bodyPr/>
          <a:lstStyle/>
          <a:p>
            <a:r>
              <a:rPr lang="ru-RU" sz="2400" dirty="0"/>
              <a:t>(Словарь) Привести или восстановить до нормального состояния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Процедура</a:t>
            </a:r>
            <a:r>
              <a:rPr lang="en-US" sz="2400" dirty="0"/>
              <a:t>:</a:t>
            </a:r>
          </a:p>
          <a:p>
            <a:pPr lvl="1"/>
            <a:r>
              <a:rPr lang="ru-RU" sz="2000" dirty="0"/>
              <a:t>Шаг</a:t>
            </a:r>
            <a:r>
              <a:rPr lang="en-US" sz="2000" dirty="0"/>
              <a:t> 1: </a:t>
            </a:r>
            <a:r>
              <a:rPr lang="ru-RU" sz="2000" dirty="0"/>
              <a:t>Посчитать</a:t>
            </a:r>
            <a:r>
              <a:rPr lang="en-US" sz="2000" dirty="0"/>
              <a:t> Z = sum </a:t>
            </a:r>
            <a:r>
              <a:rPr lang="ru-RU" sz="2000" dirty="0"/>
              <a:t>по всем элементам</a:t>
            </a:r>
            <a:endParaRPr lang="en-US" sz="2000" dirty="0"/>
          </a:p>
          <a:p>
            <a:pPr lvl="1"/>
            <a:r>
              <a:rPr lang="ru-RU" sz="2000" dirty="0"/>
              <a:t>Шаг</a:t>
            </a:r>
            <a:r>
              <a:rPr lang="en-US" sz="2000" dirty="0"/>
              <a:t> 2: </a:t>
            </a:r>
            <a:r>
              <a:rPr lang="ru-RU" sz="2000" dirty="0"/>
              <a:t>Разделить каждый элемент на </a:t>
            </a:r>
            <a:r>
              <a:rPr lang="en-US" sz="2000" dirty="0"/>
              <a:t>Z</a:t>
            </a:r>
          </a:p>
          <a:p>
            <a:pPr lvl="1"/>
            <a:endParaRPr lang="en-US" sz="2000" dirty="0"/>
          </a:p>
          <a:p>
            <a:r>
              <a:rPr lang="ru-RU" sz="2400" dirty="0"/>
              <a:t>Пример</a:t>
            </a:r>
            <a:r>
              <a:rPr lang="en-US" sz="2400" dirty="0"/>
              <a:t>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нормализации</a:t>
            </a:r>
            <a:endParaRPr lang="en-US" dirty="0"/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Сумма равна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1691" name="Rounded Rectangle 1051690"/>
          <p:cNvSpPr/>
          <p:nvPr/>
        </p:nvSpPr>
        <p:spPr>
          <a:xfrm>
            <a:off x="6239877" y="1436208"/>
            <a:ext cx="3163907" cy="3628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Вероятностный вывод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7066416" cy="5161662"/>
          </a:xfrm>
        </p:spPr>
        <p:txBody>
          <a:bodyPr/>
          <a:lstStyle/>
          <a:p>
            <a:pPr eaLnBrk="1" hangingPunct="1"/>
            <a:r>
              <a:rPr lang="ru-RU" sz="2400" dirty="0"/>
              <a:t>Вероятностный вывод: вычисление требуемой вероятности из других известных вероятностей (например, условное из совместного)</a:t>
            </a:r>
            <a:endParaRPr lang="en-US" sz="2400" dirty="0"/>
          </a:p>
          <a:p>
            <a:pPr eaLnBrk="1" hangingPunct="1"/>
            <a:r>
              <a:rPr lang="ru-RU" sz="2400" dirty="0"/>
              <a:t>Обычно мы вычисляем условные вероятности</a:t>
            </a:r>
            <a:r>
              <a:rPr lang="en-US" sz="2400" dirty="0"/>
              <a:t>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  <a:endParaRPr lang="ru-RU" sz="2000" dirty="0"/>
          </a:p>
          <a:p>
            <a:pPr lvl="1" eaLnBrk="1" hangingPunct="1"/>
            <a:r>
              <a:rPr lang="ru-RU" sz="2000" dirty="0"/>
              <a:t>Они представляют убеждения агента с учетом данных</a:t>
            </a:r>
            <a:endParaRPr lang="en-US" sz="2000" dirty="0"/>
          </a:p>
          <a:p>
            <a:pPr eaLnBrk="1" hangingPunct="1"/>
            <a:r>
              <a:rPr lang="ru-RU" sz="2400" dirty="0"/>
              <a:t>Вероятности меняются с появлением новых доказательств </a:t>
            </a:r>
            <a:r>
              <a:rPr lang="en-US" sz="2400" dirty="0"/>
              <a:t>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ru-RU" sz="2000" dirty="0"/>
              <a:t>Наблюдение за новыми свидетельствами приводит к обновлению убеждений</a:t>
            </a:r>
            <a:endParaRPr lang="en-US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9" y="1407089"/>
            <a:ext cx="4491414" cy="41558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49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8212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90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67472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</p:txBody>
      </p:sp>
    </p:spTree>
    <p:extLst>
      <p:ext uri="{BB962C8B-B14F-4D97-AF65-F5344CB8AC3E}">
        <p14:creationId xmlns:p14="http://schemas.microsoft.com/office/powerpoint/2010/main" val="335133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00639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  <a:p>
            <a:r>
              <a:rPr lang="en-US" dirty="0"/>
              <a:t>P(rain)=1-.65=.35</a:t>
            </a:r>
          </a:p>
        </p:txBody>
      </p:sp>
    </p:spTree>
    <p:extLst>
      <p:ext uri="{BB962C8B-B14F-4D97-AF65-F5344CB8AC3E}">
        <p14:creationId xmlns:p14="http://schemas.microsoft.com/office/powerpoint/2010/main" val="337762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Разделы лекции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ru-RU" sz="2800" dirty="0"/>
              <a:t>Вероятности</a:t>
            </a:r>
            <a:endParaRPr lang="en-US" sz="2800" dirty="0"/>
          </a:p>
          <a:p>
            <a:pPr lvl="8"/>
            <a:endParaRPr lang="en-US" sz="300" dirty="0"/>
          </a:p>
          <a:p>
            <a:pPr lvl="1" eaLnBrk="1" hangingPunct="1"/>
            <a:r>
              <a:rPr lang="ru-RU" sz="2400" dirty="0"/>
              <a:t>Случайные переменные</a:t>
            </a:r>
            <a:endParaRPr lang="en-US" sz="2400" dirty="0"/>
          </a:p>
          <a:p>
            <a:pPr lvl="1" eaLnBrk="1" hangingPunct="1"/>
            <a:r>
              <a:rPr lang="ru-RU" sz="2400" dirty="0"/>
              <a:t>Совместные</a:t>
            </a:r>
            <a:r>
              <a:rPr lang="en-US" sz="2400" dirty="0"/>
              <a:t> </a:t>
            </a:r>
            <a:r>
              <a:rPr lang="ru-RU" sz="2400" dirty="0"/>
              <a:t>и</a:t>
            </a:r>
            <a:r>
              <a:rPr lang="en-US" sz="2400" dirty="0"/>
              <a:t> </a:t>
            </a:r>
            <a:r>
              <a:rPr lang="ru-RU" sz="2400" dirty="0"/>
              <a:t>частные(маргинальные) распределения</a:t>
            </a:r>
            <a:endParaRPr lang="en-US" sz="2400" dirty="0"/>
          </a:p>
          <a:p>
            <a:pPr lvl="1" eaLnBrk="1" hangingPunct="1"/>
            <a:r>
              <a:rPr lang="ru-RU" sz="2400" dirty="0"/>
              <a:t>Условные распределения</a:t>
            </a:r>
            <a:endParaRPr lang="en-US" sz="2400" dirty="0"/>
          </a:p>
          <a:p>
            <a:pPr lvl="1" eaLnBrk="1" hangingPunct="1"/>
            <a:r>
              <a:rPr lang="ru-RU" sz="2400" dirty="0"/>
              <a:t>Правило произведения</a:t>
            </a:r>
            <a:r>
              <a:rPr lang="en-US" sz="2400" dirty="0"/>
              <a:t>, </a:t>
            </a:r>
            <a:r>
              <a:rPr lang="ru-RU" sz="2400" dirty="0"/>
              <a:t>Цепное правило</a:t>
            </a:r>
            <a:r>
              <a:rPr lang="en-US" sz="2400" dirty="0"/>
              <a:t>, </a:t>
            </a:r>
            <a:r>
              <a:rPr lang="ru-RU" sz="2400" dirty="0"/>
              <a:t>Правило Байеса</a:t>
            </a:r>
            <a:endParaRPr lang="en-US" sz="2400" dirty="0"/>
          </a:p>
          <a:p>
            <a:pPr lvl="1" eaLnBrk="1" hangingPunct="1"/>
            <a:r>
              <a:rPr lang="ru-RU" sz="2400" dirty="0"/>
              <a:t>Вероятностный вывод</a:t>
            </a:r>
            <a:endParaRPr lang="en-US" sz="2400" dirty="0"/>
          </a:p>
          <a:p>
            <a:pPr marL="457176" lvl="1" indent="0" eaLnBrk="1" hangingPunct="1">
              <a:buNone/>
            </a:pPr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5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6017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82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</p:txBody>
      </p:sp>
    </p:spTree>
    <p:extLst>
      <p:ext uri="{BB962C8B-B14F-4D97-AF65-F5344CB8AC3E}">
        <p14:creationId xmlns:p14="http://schemas.microsoft.com/office/powerpoint/2010/main" val="271052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)=2/3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)=1/3</a:t>
            </a:r>
          </a:p>
        </p:txBody>
      </p:sp>
    </p:spTree>
    <p:extLst>
      <p:ext uri="{BB962C8B-B14F-4D97-AF65-F5344CB8AC3E}">
        <p14:creationId xmlns:p14="http://schemas.microsoft.com/office/powerpoint/2010/main" val="19842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64725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87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51928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66ADE02-0573-DE45-9B2F-5310A7A97C69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)~.1+.15=.25</a:t>
            </a:r>
          </a:p>
        </p:txBody>
      </p:sp>
    </p:spTree>
    <p:extLst>
      <p:ext uri="{BB962C8B-B14F-4D97-AF65-F5344CB8AC3E}">
        <p14:creationId xmlns:p14="http://schemas.microsoft.com/office/powerpoint/2010/main" val="1613576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7644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8C1B34-DF32-1C4E-84B3-A587C323B6A5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)~.05+.2=.25</a:t>
            </a:r>
          </a:p>
        </p:txBody>
      </p:sp>
    </p:spTree>
    <p:extLst>
      <p:ext uri="{BB962C8B-B14F-4D97-AF65-F5344CB8AC3E}">
        <p14:creationId xmlns:p14="http://schemas.microsoft.com/office/powerpoint/2010/main" val="359699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687092-161D-E64B-B752-D8CBE6D11356}"/>
              </a:ext>
            </a:extLst>
          </p:cNvPr>
          <p:cNvSpPr txBox="1"/>
          <p:nvPr/>
        </p:nvSpPr>
        <p:spPr>
          <a:xfrm>
            <a:off x="1371600" y="4114800"/>
            <a:ext cx="28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)=.5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)=.5</a:t>
            </a:r>
          </a:p>
        </p:txBody>
      </p:sp>
    </p:spTree>
    <p:extLst>
      <p:ext uri="{BB962C8B-B14F-4D97-AF65-F5344CB8AC3E}">
        <p14:creationId xmlns:p14="http://schemas.microsoft.com/office/powerpoint/2010/main" val="114910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/>
              <a:t>Вывод по перечислению</a:t>
            </a:r>
            <a:endParaRPr lang="en-US" dirty="0"/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/>
              <a:t>Общий случай 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Наблюдаемые</a:t>
            </a:r>
            <a:r>
              <a:rPr lang="en-US" sz="1800" dirty="0"/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Запрос</a:t>
            </a:r>
            <a:r>
              <a:rPr lang="en-US" sz="1800" dirty="0"/>
              <a:t>*: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/>
              <a:t>Скрытые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 pitchFamily="34" charset="0"/>
                <a:cs typeface="Calibri" pitchFamily="34" charset="0"/>
              </a:rPr>
              <a:t>Все переменные</a:t>
            </a:r>
            <a:endParaRPr lang="en-US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</a:t>
            </a:r>
            <a:r>
              <a:rPr lang="ru-RU" sz="1400" i="1" dirty="0">
                <a:latin typeface="Calibri" pitchFamily="34" charset="0"/>
                <a:cs typeface="Calibri" pitchFamily="34" charset="0"/>
              </a:rPr>
              <a:t>Хорошо работает с несколькими</a:t>
            </a:r>
            <a:endParaRPr lang="en-US" sz="14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Требуется</a:t>
            </a:r>
            <a:r>
              <a:rPr lang="en-US" sz="2000" dirty="0"/>
              <a:t>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29826"/>
            <a:ext cx="3247478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1: </a:t>
            </a:r>
            <a:r>
              <a:rPr lang="ru-RU" sz="2000" dirty="0"/>
              <a:t>Выбрать сущности совместимые с наблюдением</a:t>
            </a:r>
            <a:endParaRPr lang="en-US" sz="20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06519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2: </a:t>
            </a:r>
            <a:r>
              <a:rPr lang="ru-RU" sz="2000" dirty="0"/>
              <a:t>Сложить по</a:t>
            </a:r>
            <a:r>
              <a:rPr lang="en-US" sz="2000" dirty="0"/>
              <a:t> H </a:t>
            </a:r>
            <a:r>
              <a:rPr lang="ru-RU" sz="2000" dirty="0"/>
              <a:t>чтобы получить общий Запрос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/>
              <a:t>наблюдение</a:t>
            </a:r>
            <a:endParaRPr lang="en-US" sz="20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15808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/>
              <a:t>Шаг</a:t>
            </a:r>
            <a:r>
              <a:rPr lang="en-US" sz="2000" dirty="0"/>
              <a:t> 3: </a:t>
            </a:r>
            <a:r>
              <a:rPr lang="ru-RU" sz="2000" dirty="0"/>
              <a:t>Нормализация</a:t>
            </a: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ru-RU" sz="2400" dirty="0"/>
              <a:t>Очевидные проблемы </a:t>
            </a:r>
            <a:r>
              <a:rPr lang="en-US" sz="2400" dirty="0"/>
              <a:t>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Временная сложность в худшем случае </a:t>
            </a:r>
            <a:r>
              <a:rPr lang="en-US" sz="2000" dirty="0"/>
              <a:t>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Сложность пространства </a:t>
            </a:r>
            <a:r>
              <a:rPr lang="en-US" sz="2000" dirty="0"/>
              <a:t>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  <a:r>
              <a:rPr lang="ru-RU" sz="2000" dirty="0"/>
              <a:t>для хранения совместного распределения</a:t>
            </a: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по перечислению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охотниках за привидениями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4559574" cy="3756660"/>
          </a:xfrm>
        </p:spPr>
        <p:txBody>
          <a:bodyPr/>
          <a:lstStyle/>
          <a:p>
            <a:r>
              <a:rPr lang="ru-RU" sz="2400" dirty="0"/>
              <a:t>Приведение в какой-то клетке</a:t>
            </a:r>
            <a:endParaRPr lang="en-US" sz="2400" dirty="0"/>
          </a:p>
          <a:p>
            <a:r>
              <a:rPr lang="ru-RU" sz="2400" dirty="0"/>
              <a:t>Показания датчиков говорят, насколько близко квадрат к призраку</a:t>
            </a:r>
            <a:endParaRPr lang="en-US" sz="2400" dirty="0"/>
          </a:p>
          <a:p>
            <a:pPr lvl="1"/>
            <a:r>
              <a:rPr lang="ru-RU" sz="2000" dirty="0"/>
              <a:t>На призраке</a:t>
            </a:r>
            <a:r>
              <a:rPr lang="en-US" sz="2000" dirty="0"/>
              <a:t>: red</a:t>
            </a:r>
          </a:p>
          <a:p>
            <a:pPr lvl="1"/>
            <a:r>
              <a:rPr lang="en-US" sz="2000" dirty="0"/>
              <a:t>1 or 2 </a:t>
            </a:r>
            <a:r>
              <a:rPr lang="ru-RU" sz="2000" dirty="0"/>
              <a:t>клетки</a:t>
            </a:r>
            <a:r>
              <a:rPr lang="en-US" sz="2000" dirty="0"/>
              <a:t>: orange</a:t>
            </a:r>
          </a:p>
          <a:p>
            <a:pPr lvl="1"/>
            <a:r>
              <a:rPr lang="en-US" sz="2000" dirty="0"/>
              <a:t>3 or 4 </a:t>
            </a:r>
            <a:r>
              <a:rPr lang="ru-RU" sz="2000" dirty="0"/>
              <a:t>клетки </a:t>
            </a:r>
            <a:r>
              <a:rPr lang="en-US" sz="2000" dirty="0"/>
              <a:t>: yellow</a:t>
            </a:r>
          </a:p>
          <a:p>
            <a:pPr lvl="1"/>
            <a:r>
              <a:rPr lang="en-US" sz="2000" dirty="0"/>
              <a:t>5+ </a:t>
            </a:r>
            <a:r>
              <a:rPr lang="ru-RU" sz="2000" dirty="0"/>
              <a:t>клеток</a:t>
            </a:r>
            <a:r>
              <a:rPr lang="en-US" sz="2000" dirty="0"/>
              <a:t>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ru-RU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Сенсор зашумлен, но известно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произведения</a:t>
            </a:r>
            <a:endParaRPr lang="en-US" dirty="0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9927046" cy="4757043"/>
          </a:xfrm>
        </p:spPr>
        <p:txBody>
          <a:bodyPr/>
          <a:lstStyle/>
          <a:p>
            <a:pPr eaLnBrk="1" hangingPunct="1"/>
            <a:r>
              <a:rPr lang="ru-RU" sz="2400" dirty="0"/>
              <a:t>Иногда даны условные распределения, но необходимы совместные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произведения</a:t>
            </a:r>
            <a:endParaRPr lang="en-US" dirty="0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Пример</a:t>
            </a:r>
            <a:r>
              <a:rPr lang="en-US" sz="2400" dirty="0"/>
              <a:t>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Цепное правило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dirty="0"/>
              <a:t>В общем случае любое совместное распределение всегда можно записать как произведение условных распределений.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Байеса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Правило Байеса</a:t>
            </a:r>
            <a:endParaRPr lang="en-US" dirty="0"/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Два способа факторизации совместного распределения по двум переменным 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Разделив получим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Почему это полезно</a:t>
            </a:r>
            <a:r>
              <a:rPr lang="en-US" sz="2400" dirty="0"/>
              <a:t>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ru-RU" sz="2000" dirty="0"/>
              <a:t>Давайте построим одно условное выражение из его реверса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Часто одно условие сложное, а другое простое.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Основа многих систем, которые мы увидим позже </a:t>
            </a:r>
            <a:r>
              <a:rPr lang="en-US" sz="2000" dirty="0"/>
              <a:t>(</a:t>
            </a:r>
            <a:r>
              <a:rPr lang="ru-RU" sz="2000" dirty="0"/>
              <a:t>например,</a:t>
            </a:r>
            <a:r>
              <a:rPr lang="en-US" sz="2000" dirty="0"/>
              <a:t> </a:t>
            </a:r>
            <a:r>
              <a:rPr lang="ru-RU" sz="2000" dirty="0"/>
              <a:t>автоматическое исправление ошибок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ru-RU" sz="2400" dirty="0"/>
              <a:t>Претендует на самое важное уравнение ИИ!</a:t>
            </a: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16627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416627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2417096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ru-RU" dirty="0">
                <a:latin typeface="Calibri" pitchFamily="34" charset="0"/>
                <a:cs typeface="Calibri" pitchFamily="34" charset="0"/>
              </a:rPr>
              <a:t>Это мое правило</a:t>
            </a:r>
            <a:r>
              <a:rPr lang="en-US" dirty="0">
                <a:latin typeface="Calibri" pitchFamily="34" charset="0"/>
                <a:cs typeface="Calibri" pitchFamily="34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Вывод с помощью правила Байеса</a:t>
            </a:r>
            <a:endParaRPr lang="en-US" dirty="0"/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5071" cy="4729164"/>
          </a:xfrm>
        </p:spPr>
        <p:txBody>
          <a:bodyPr/>
          <a:lstStyle/>
          <a:p>
            <a:r>
              <a:rPr lang="ru-RU" sz="2400" dirty="0"/>
              <a:t>Пример: диагностическая вероятность из причинной вероятности</a:t>
            </a:r>
            <a:r>
              <a:rPr lang="en-US" sz="2400" dirty="0"/>
              <a:t>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ru-RU" sz="2400" dirty="0"/>
              <a:t>Пример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M: </a:t>
            </a:r>
            <a:r>
              <a:rPr lang="ru-RU" sz="2000" dirty="0"/>
              <a:t>менингит</a:t>
            </a:r>
            <a:r>
              <a:rPr lang="en-US" sz="2000" dirty="0"/>
              <a:t>, S: </a:t>
            </a:r>
            <a:r>
              <a:rPr lang="ru-RU" sz="2000" dirty="0"/>
              <a:t>онемевшая шея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/>
            <a:r>
              <a:rPr lang="ru-RU" sz="2000" dirty="0"/>
              <a:t>Примечание</a:t>
            </a:r>
            <a:r>
              <a:rPr lang="en-US" sz="2000" dirty="0"/>
              <a:t>: </a:t>
            </a:r>
            <a:r>
              <a:rPr lang="ru-RU" sz="2000" dirty="0"/>
              <a:t>Апостериорная вероятность менингита все еще очень мала</a:t>
            </a:r>
            <a:endParaRPr lang="en-US" sz="2000" dirty="0"/>
          </a:p>
          <a:p>
            <a:pPr lvl="1"/>
            <a:r>
              <a:rPr lang="ru-RU" sz="2000" dirty="0"/>
              <a:t>Примечание</a:t>
            </a:r>
            <a:r>
              <a:rPr lang="en-US" sz="2000" dirty="0"/>
              <a:t>: </a:t>
            </a:r>
            <a:r>
              <a:rPr lang="ru-RU" sz="2000" dirty="0"/>
              <a:t>Вам все равно нужно проверить онемевшую шею! Почему?</a:t>
            </a:r>
            <a:endParaRPr lang="en-US" sz="2000" dirty="0"/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dirty="0">
                <a:latin typeface="Calibri" pitchFamily="34" charset="0"/>
                <a:cs typeface="Calibri" pitchFamily="34" charset="0"/>
              </a:rPr>
              <a:t>Дано в примере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</a:t>
            </a:r>
            <a:r>
              <a:rPr lang="en-US" dirty="0"/>
              <a:t>: </a:t>
            </a:r>
            <a:r>
              <a:rPr lang="ru-RU" dirty="0"/>
              <a:t>Правило Байеса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Дано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Чему равно </a:t>
            </a:r>
            <a:r>
              <a:rPr lang="en-US" dirty="0"/>
              <a:t>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Охотники за приведениями</a:t>
            </a:r>
            <a:r>
              <a:rPr lang="en-US" dirty="0"/>
              <a:t>, </a:t>
            </a:r>
            <a:r>
              <a:rPr lang="ru-RU" dirty="0"/>
              <a:t>Пересмотр</a:t>
            </a:r>
            <a:endParaRPr lang="en-US" dirty="0"/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400" dirty="0"/>
              <a:t>Пусть дано два распределения</a:t>
            </a:r>
            <a:r>
              <a:rPr lang="en-US" sz="24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2000" dirty="0">
                <a:solidFill>
                  <a:srgbClr val="C00000"/>
                </a:solidFill>
              </a:rPr>
              <a:t>Априорное распределение местоположения приведения</a:t>
            </a:r>
            <a:r>
              <a:rPr lang="en-US" sz="2000" dirty="0"/>
              <a:t>: P(G)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1800" dirty="0"/>
              <a:t>Путь оно равномерно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ru-RU" sz="2000" dirty="0"/>
              <a:t>Модель считывания датчика</a:t>
            </a:r>
            <a:r>
              <a:rPr lang="en-US" sz="2000" dirty="0"/>
              <a:t>: P(R | G)</a:t>
            </a:r>
          </a:p>
          <a:p>
            <a:pPr lvl="2">
              <a:lnSpc>
                <a:spcPct val="90000"/>
              </a:lnSpc>
            </a:pPr>
            <a:r>
              <a:rPr lang="ru-RU" sz="1800" dirty="0"/>
              <a:t>Дано: мы знаем, что делают наши датчики</a:t>
            </a:r>
            <a:endParaRPr lang="en-US" sz="18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</a:t>
            </a:r>
            <a:r>
              <a:rPr lang="ru-RU" sz="1800" dirty="0"/>
              <a:t>считывание цвета в ячейке </a:t>
            </a:r>
            <a:r>
              <a:rPr lang="en-US" sz="1800" dirty="0"/>
              <a:t>(1,1)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1800" dirty="0"/>
              <a:t>Например,</a:t>
            </a:r>
            <a:r>
              <a:rPr lang="en-US" sz="1800" dirty="0"/>
              <a:t>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ru-RU" sz="2400" dirty="0"/>
              <a:t>Можно рассчитать </a:t>
            </a:r>
            <a:r>
              <a:rPr lang="ru-RU" sz="2400" dirty="0">
                <a:solidFill>
                  <a:srgbClr val="C00000"/>
                </a:solidFill>
              </a:rPr>
              <a:t>апостериорное распределение </a:t>
            </a:r>
            <a:r>
              <a:rPr lang="en-US" sz="2400" dirty="0"/>
              <a:t>P(</a:t>
            </a:r>
            <a:r>
              <a:rPr lang="en-US" sz="2400" dirty="0" err="1"/>
              <a:t>G|r</a:t>
            </a:r>
            <a:r>
              <a:rPr lang="en-US" sz="2400" dirty="0"/>
              <a:t>) </a:t>
            </a:r>
            <a:r>
              <a:rPr lang="ru-RU" sz="2400" dirty="0"/>
              <a:t>по положениям приведения </a:t>
            </a:r>
            <a:r>
              <a:rPr lang="en-US" sz="2400" dirty="0"/>
              <a:t> </a:t>
            </a:r>
            <a:r>
              <a:rPr lang="ru-RU" sz="2400" dirty="0"/>
              <a:t>используя правило Байеса</a:t>
            </a:r>
            <a:r>
              <a:rPr lang="en-US" sz="2400" dirty="0"/>
              <a:t>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87" y="5596747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Охотники за привидениями с вероятностным выводом</a:t>
            </a:r>
            <a:endParaRPr lang="en-US" sz="3200" dirty="0"/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Следующий раз</a:t>
            </a:r>
            <a:r>
              <a:rPr lang="en-US" dirty="0"/>
              <a:t>: </a:t>
            </a:r>
            <a:r>
              <a:rPr lang="ru-RU" dirty="0"/>
              <a:t>Байесовские сети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Охотники за приведениями </a:t>
            </a:r>
            <a:r>
              <a:rPr lang="en-US" dirty="0"/>
              <a:t>– </a:t>
            </a:r>
            <a:r>
              <a:rPr lang="ru-RU" dirty="0"/>
              <a:t>Без вероятностей</a:t>
            </a:r>
            <a:endParaRPr lang="en-US" dirty="0"/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Неопределенность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dirty="0"/>
              <a:t>Обобщённая ситуация</a:t>
            </a:r>
            <a:r>
              <a:rPr lang="en-US" sz="2400" dirty="0"/>
              <a:t>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Наблюдаемые переменные </a:t>
            </a:r>
            <a:r>
              <a:rPr lang="en-US" sz="2000" b="1" dirty="0"/>
              <a:t>(</a:t>
            </a:r>
            <a:r>
              <a:rPr lang="ru-RU" sz="2000" b="1" dirty="0"/>
              <a:t>свидетельство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ru-RU" sz="2000" dirty="0"/>
              <a:t>Агент знает определенные вещи о состоянии мира (например, показания датчиков или симптомы).</a:t>
            </a: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Ненаблюдаемые переменные</a:t>
            </a:r>
            <a:r>
              <a:rPr lang="en-US" sz="2000" dirty="0"/>
              <a:t>: </a:t>
            </a:r>
            <a:r>
              <a:rPr lang="ru-RU" sz="2000" dirty="0"/>
              <a:t>Агент должен рассуждать о других аспектах (например, где находится объект или какое заболевание присутствует)</a:t>
            </a:r>
            <a:endParaRPr lang="en-US" sz="2000" dirty="0"/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ru-RU" sz="2000" b="1" dirty="0"/>
              <a:t>Модель</a:t>
            </a:r>
            <a:r>
              <a:rPr lang="en-US" sz="2000" dirty="0"/>
              <a:t>: </a:t>
            </a:r>
            <a:r>
              <a:rPr lang="ru-RU" sz="2000" dirty="0"/>
              <a:t>Агент что-то знает о том, как известные переменные соотносятся с неизвестными переменными.</a:t>
            </a: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ru-RU" sz="2400" dirty="0"/>
              <a:t>Вероятностное рассуждение дает нам основу для управления нашими убеждениями и знаниями.</a:t>
            </a:r>
            <a:endParaRPr lang="en-US" sz="2400" dirty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Случайные переменные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700056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000" dirty="0"/>
              <a:t>Случайная величина — это некоторый аспект мира, относительно которого у нас (возможно) есть неопределенность</a:t>
            </a:r>
            <a:endParaRPr lang="en-US" sz="2000" dirty="0"/>
          </a:p>
          <a:p>
            <a:pPr lvl="8">
              <a:lnSpc>
                <a:spcPct val="90000"/>
              </a:lnSpc>
            </a:pPr>
            <a:endParaRPr lang="en-US" sz="11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R = </a:t>
            </a:r>
            <a:r>
              <a:rPr lang="ru-RU" sz="1800" dirty="0"/>
              <a:t>Сейчас идет дождь</a:t>
            </a:r>
            <a:r>
              <a:rPr lang="en-US" sz="1800" dirty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 = </a:t>
            </a:r>
            <a:r>
              <a:rPr lang="ru-RU" sz="1800" dirty="0"/>
              <a:t>Сейчас тепло или холодно</a:t>
            </a:r>
            <a:r>
              <a:rPr lang="en-US" sz="18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 = </a:t>
            </a:r>
            <a:r>
              <a:rPr lang="ru-RU" sz="1800" dirty="0"/>
              <a:t>Сколько времени потребуется, чтобы доехать до работы</a:t>
            </a:r>
            <a:r>
              <a:rPr lang="en-US" sz="1800" dirty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L = </a:t>
            </a:r>
            <a:r>
              <a:rPr lang="ru-RU" sz="1800" dirty="0"/>
              <a:t>Где приведение</a:t>
            </a:r>
            <a:r>
              <a:rPr lang="en-US" sz="1800" dirty="0"/>
              <a:t>?</a:t>
            </a:r>
          </a:p>
          <a:p>
            <a:pPr lvl="2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ru-RU" sz="2000" dirty="0"/>
              <a:t>Случайные величины будем обозначать заглавными буквами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ru-RU" sz="2000" dirty="0"/>
              <a:t>Случайные величины имеют домены</a:t>
            </a:r>
            <a:endParaRPr lang="en-US" sz="2000" dirty="0"/>
          </a:p>
          <a:p>
            <a:pPr lvl="8">
              <a:lnSpc>
                <a:spcPct val="90000"/>
              </a:lnSpc>
            </a:pPr>
            <a:endParaRPr lang="en-US" sz="11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R in {true, false}   (often write as {+r, </a:t>
            </a:r>
            <a:r>
              <a:rPr lang="en-US" sz="1800" dirty="0">
                <a:sym typeface="Symbol" pitchFamily="18" charset="2"/>
              </a:rPr>
              <a:t>-</a:t>
            </a:r>
            <a:r>
              <a:rPr lang="en-US" sz="18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D in [0, </a:t>
            </a:r>
            <a:r>
              <a:rPr lang="en-US" sz="1800" dirty="0">
                <a:sym typeface="Symbol" pitchFamily="18" charset="2"/>
              </a:rPr>
              <a:t>)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L in </a:t>
            </a:r>
            <a:r>
              <a:rPr lang="ru-RU" sz="1800" dirty="0"/>
              <a:t>возможные местоположения</a:t>
            </a:r>
            <a:r>
              <a:rPr lang="en-US" sz="1800" dirty="0"/>
              <a:t>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Распределения вероятностей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ru-RU" sz="2400" dirty="0"/>
              <a:t>Сопоставьте вероятность с каждым значением</a:t>
            </a:r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604770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400" dirty="0"/>
              <a:t>Стандартная форма записи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ru-RU" sz="2400" dirty="0"/>
              <a:t>Все элементы доменов уникальны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Распределения вероятностей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7" y="1304126"/>
            <a:ext cx="7297877" cy="4706149"/>
          </a:xfrm>
        </p:spPr>
        <p:txBody>
          <a:bodyPr/>
          <a:lstStyle/>
          <a:p>
            <a:r>
              <a:rPr lang="ru-RU" sz="2400" dirty="0"/>
              <a:t>Ненаблюдаемые случайные величины имеют распределения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ru-RU" sz="2400" dirty="0"/>
              <a:t>Распределение представляет собой ТАБЛИЦУ вероятностей значений</a:t>
            </a:r>
            <a:endParaRPr lang="en-US" sz="1200" dirty="0"/>
          </a:p>
          <a:p>
            <a:r>
              <a:rPr lang="ru-RU" sz="2400" dirty="0"/>
              <a:t>Вероятность (значение в нижнем регистре) — это одно число.</a:t>
            </a:r>
            <a:endParaRPr lang="en-US" sz="1600" dirty="0"/>
          </a:p>
          <a:p>
            <a:endParaRPr lang="en-US" sz="2400" dirty="0"/>
          </a:p>
          <a:p>
            <a:r>
              <a:rPr lang="ru-RU" sz="2400" dirty="0"/>
              <a:t>Должно выполняться</a:t>
            </a:r>
            <a:r>
              <a:rPr lang="en-US" sz="2400" dirty="0"/>
              <a:t>:                                                 </a:t>
            </a:r>
            <a:r>
              <a:rPr lang="ru-RU" sz="2400" dirty="0"/>
              <a:t>и</a:t>
            </a:r>
            <a:endParaRPr lang="en-US" sz="24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82125"/>
              </p:ext>
            </p:extLst>
          </p:nvPr>
        </p:nvGraphicFramePr>
        <p:xfrm>
          <a:off x="1312609" y="258768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84" y="2209862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38" y="5414040"/>
            <a:ext cx="2888885" cy="3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823" y="6253029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9751" y="6181398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49212</TotalTime>
  <Words>2642</Words>
  <Application>Microsoft Macintosh PowerPoint</Application>
  <PresentationFormat>Широкоэкранный</PresentationFormat>
  <Paragraphs>1272</Paragraphs>
  <Slides>49</Slides>
  <Notes>2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Arial</vt:lpstr>
      <vt:lpstr>Calibri</vt:lpstr>
      <vt:lpstr>Wingdings</vt:lpstr>
      <vt:lpstr>dan-berkeley-nlp-v1</vt:lpstr>
      <vt:lpstr>Photo Editor Photo</vt:lpstr>
      <vt:lpstr>Основы вероятностного вывода</vt:lpstr>
      <vt:lpstr>Применение</vt:lpstr>
      <vt:lpstr>Разделы лекции</vt:lpstr>
      <vt:lpstr>Вывод в охотниках за привидениями</vt:lpstr>
      <vt:lpstr>Охотники за приведениями – Без вероятностей</vt:lpstr>
      <vt:lpstr>Неопределенность</vt:lpstr>
      <vt:lpstr>Случайные переменные</vt:lpstr>
      <vt:lpstr>Распределения вероятностей</vt:lpstr>
      <vt:lpstr>Распределения вероятностей</vt:lpstr>
      <vt:lpstr>Совместное распределение</vt:lpstr>
      <vt:lpstr>Вероятностные модели</vt:lpstr>
      <vt:lpstr>События</vt:lpstr>
      <vt:lpstr>Тест: События</vt:lpstr>
      <vt:lpstr>Маргинальное(частное) распределение</vt:lpstr>
      <vt:lpstr>Тест: Маргинальные распределения</vt:lpstr>
      <vt:lpstr>Тест: Маргинальные распределения</vt:lpstr>
      <vt:lpstr>Условные вероятности</vt:lpstr>
      <vt:lpstr>Тест: Условные вероятности</vt:lpstr>
      <vt:lpstr>Условные распределения</vt:lpstr>
      <vt:lpstr>Трюк с нормализацией</vt:lpstr>
      <vt:lpstr>Трюк с нормализацией</vt:lpstr>
      <vt:lpstr>Трюк с нормализацией</vt:lpstr>
      <vt:lpstr>Тест: Трюк с нормализацией</vt:lpstr>
      <vt:lpstr>Для нормализации</vt:lpstr>
      <vt:lpstr>Вероятностный вывод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Вывод по перечислению</vt:lpstr>
      <vt:lpstr>Inference by Enumeration</vt:lpstr>
      <vt:lpstr>Вывод по перечислению</vt:lpstr>
      <vt:lpstr>Вывод по перечислению</vt:lpstr>
      <vt:lpstr>Вывод по перечислению</vt:lpstr>
      <vt:lpstr>Правило произведения</vt:lpstr>
      <vt:lpstr>Правило произведения</vt:lpstr>
      <vt:lpstr>Цепное правило</vt:lpstr>
      <vt:lpstr>Правило Байеса</vt:lpstr>
      <vt:lpstr>Правило Байеса</vt:lpstr>
      <vt:lpstr>Вывод с помощью правила Байеса</vt:lpstr>
      <vt:lpstr>Тест: Правило Байеса</vt:lpstr>
      <vt:lpstr>Охотники за приведениями, Пересмотр</vt:lpstr>
      <vt:lpstr>Охотники за привидениями с вероятностным выводом</vt:lpstr>
      <vt:lpstr>Следующий раз: Байесовские сети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Microsoft Office User</cp:lastModifiedBy>
  <cp:revision>2638</cp:revision>
  <cp:lastPrinted>2014-02-27T08:03:23Z</cp:lastPrinted>
  <dcterms:created xsi:type="dcterms:W3CDTF">2004-08-27T04:16:05Z</dcterms:created>
  <dcterms:modified xsi:type="dcterms:W3CDTF">2023-10-25T12:36:10Z</dcterms:modified>
</cp:coreProperties>
</file>